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2" r:id="rId2"/>
    <p:sldId id="301" r:id="rId3"/>
    <p:sldId id="300" r:id="rId4"/>
    <p:sldId id="302" r:id="rId5"/>
    <p:sldId id="308" r:id="rId6"/>
    <p:sldId id="303" r:id="rId7"/>
    <p:sldId id="311" r:id="rId8"/>
    <p:sldId id="312" r:id="rId9"/>
    <p:sldId id="310" r:id="rId10"/>
    <p:sldId id="313" r:id="rId11"/>
    <p:sldId id="325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6" r:id="rId21"/>
    <p:sldId id="322" r:id="rId22"/>
    <p:sldId id="323" r:id="rId23"/>
    <p:sldId id="324" r:id="rId24"/>
    <p:sldId id="327" r:id="rId25"/>
  </p:sldIdLst>
  <p:sldSz cx="9144000" cy="6858000" type="screen4x3"/>
  <p:notesSz cx="7010400" cy="92964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95"/>
    <a:srgbClr val="0741C6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107" d="100"/>
          <a:sy n="107" d="100"/>
        </p:scale>
        <p:origin x="17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91EAB702-43A6-4772-A2DA-5AC06964136B}"/>
    <pc:docChg chg="custSel addSld modSld">
      <pc:chgData name="Joseph Demasco" userId="09b1805d7141d229" providerId="LiveId" clId="{91EAB702-43A6-4772-A2DA-5AC06964136B}" dt="2025-01-10T19:03:01.945" v="342" actId="22"/>
      <pc:docMkLst>
        <pc:docMk/>
      </pc:docMkLst>
      <pc:sldChg chg="addSp delSp modSp mod">
        <pc:chgData name="Joseph Demasco" userId="09b1805d7141d229" providerId="LiveId" clId="{91EAB702-43A6-4772-A2DA-5AC06964136B}" dt="2025-01-07T18:47:21.809" v="133" actId="207"/>
        <pc:sldMkLst>
          <pc:docMk/>
          <pc:sldMk cId="3931435469" sldId="311"/>
        </pc:sldMkLst>
        <pc:spChg chg="add mod">
          <ac:chgData name="Joseph Demasco" userId="09b1805d7141d229" providerId="LiveId" clId="{91EAB702-43A6-4772-A2DA-5AC06964136B}" dt="2025-01-07T18:47:21.809" v="133" actId="207"/>
          <ac:spMkLst>
            <pc:docMk/>
            <pc:sldMk cId="3931435469" sldId="311"/>
            <ac:spMk id="4" creationId="{FDA6E950-8248-0203-DA24-223C4D9411BD}"/>
          </ac:spMkLst>
        </pc:spChg>
      </pc:sldChg>
      <pc:sldChg chg="addSp delSp modSp mod">
        <pc:chgData name="Joseph Demasco" userId="09b1805d7141d229" providerId="LiveId" clId="{91EAB702-43A6-4772-A2DA-5AC06964136B}" dt="2025-01-09T19:12:52.398" v="336" actId="403"/>
        <pc:sldMkLst>
          <pc:docMk/>
          <pc:sldMk cId="1357319147" sldId="313"/>
        </pc:sldMkLst>
        <pc:spChg chg="mod">
          <ac:chgData name="Joseph Demasco" userId="09b1805d7141d229" providerId="LiveId" clId="{91EAB702-43A6-4772-A2DA-5AC06964136B}" dt="2025-01-09T19:08:54.591" v="255" actId="20577"/>
          <ac:spMkLst>
            <pc:docMk/>
            <pc:sldMk cId="1357319147" sldId="313"/>
            <ac:spMk id="2" creationId="{67AC0627-A881-F0A7-CE1D-8B7E8A1906A5}"/>
          </ac:spMkLst>
        </pc:spChg>
        <pc:spChg chg="mod">
          <ac:chgData name="Joseph Demasco" userId="09b1805d7141d229" providerId="LiveId" clId="{91EAB702-43A6-4772-A2DA-5AC06964136B}" dt="2025-01-09T19:09:47.392" v="316" actId="14100"/>
          <ac:spMkLst>
            <pc:docMk/>
            <pc:sldMk cId="1357319147" sldId="313"/>
            <ac:spMk id="3" creationId="{3A3BEC5A-5A11-CA9E-B444-31A1EEC68DCB}"/>
          </ac:spMkLst>
        </pc:spChg>
        <pc:spChg chg="add mod">
          <ac:chgData name="Joseph Demasco" userId="09b1805d7141d229" providerId="LiveId" clId="{91EAB702-43A6-4772-A2DA-5AC06964136B}" dt="2025-01-09T19:12:52.398" v="336" actId="403"/>
          <ac:spMkLst>
            <pc:docMk/>
            <pc:sldMk cId="1357319147" sldId="313"/>
            <ac:spMk id="6" creationId="{FFDF6F0A-B872-C91B-A049-435D1F5EAF53}"/>
          </ac:spMkLst>
        </pc:spChg>
        <pc:spChg chg="add mod">
          <ac:chgData name="Joseph Demasco" userId="09b1805d7141d229" providerId="LiveId" clId="{91EAB702-43A6-4772-A2DA-5AC06964136B}" dt="2025-01-09T19:12:39.878" v="335" actId="1035"/>
          <ac:spMkLst>
            <pc:docMk/>
            <pc:sldMk cId="1357319147" sldId="313"/>
            <ac:spMk id="9" creationId="{8370BE0D-8DE3-FF4D-8479-58CA780FDFE7}"/>
          </ac:spMkLst>
        </pc:spChg>
        <pc:graphicFrameChg chg="del">
          <ac:chgData name="Joseph Demasco" userId="09b1805d7141d229" providerId="LiveId" clId="{91EAB702-43A6-4772-A2DA-5AC06964136B}" dt="2025-01-09T19:09:51.198" v="317" actId="478"/>
          <ac:graphicFrameMkLst>
            <pc:docMk/>
            <pc:sldMk cId="1357319147" sldId="313"/>
            <ac:graphicFrameMk id="4" creationId="{645917DF-776C-50B7-2C64-D693A0BA3F91}"/>
          </ac:graphicFrameMkLst>
        </pc:graphicFrameChg>
        <pc:graphicFrameChg chg="add mod">
          <ac:chgData name="Joseph Demasco" userId="09b1805d7141d229" providerId="LiveId" clId="{91EAB702-43A6-4772-A2DA-5AC06964136B}" dt="2025-01-09T19:12:26.481" v="330" actId="1035"/>
          <ac:graphicFrameMkLst>
            <pc:docMk/>
            <pc:sldMk cId="1357319147" sldId="313"/>
            <ac:graphicFrameMk id="5" creationId="{EB8AC13F-93BC-057C-AB2D-33B2B1344AED}"/>
          </ac:graphicFrameMkLst>
        </pc:graphicFrameChg>
        <pc:graphicFrameChg chg="add mod">
          <ac:chgData name="Joseph Demasco" userId="09b1805d7141d229" providerId="LiveId" clId="{91EAB702-43A6-4772-A2DA-5AC06964136B}" dt="2025-01-09T19:12:26.481" v="330" actId="1035"/>
          <ac:graphicFrameMkLst>
            <pc:docMk/>
            <pc:sldMk cId="1357319147" sldId="313"/>
            <ac:graphicFrameMk id="7" creationId="{61229E86-AE84-1818-0483-4CC225DE048D}"/>
          </ac:graphicFrameMkLst>
        </pc:graphicFrameChg>
        <pc:graphicFrameChg chg="add mod">
          <ac:chgData name="Joseph Demasco" userId="09b1805d7141d229" providerId="LiveId" clId="{91EAB702-43A6-4772-A2DA-5AC06964136B}" dt="2025-01-09T19:12:39.878" v="335" actId="1035"/>
          <ac:graphicFrameMkLst>
            <pc:docMk/>
            <pc:sldMk cId="1357319147" sldId="313"/>
            <ac:graphicFrameMk id="8" creationId="{BF1ABA12-A049-537A-96B9-EE2ED602799A}"/>
          </ac:graphicFrameMkLst>
        </pc:graphicFrameChg>
      </pc:sldChg>
      <pc:sldChg chg="addSp delSp modSp mod">
        <pc:chgData name="Joseph Demasco" userId="09b1805d7141d229" providerId="LiveId" clId="{91EAB702-43A6-4772-A2DA-5AC06964136B}" dt="2025-01-07T19:02:39.511" v="214" actId="1076"/>
        <pc:sldMkLst>
          <pc:docMk/>
          <pc:sldMk cId="2164507702" sldId="316"/>
        </pc:sldMkLst>
        <pc:spChg chg="add mod">
          <ac:chgData name="Joseph Demasco" userId="09b1805d7141d229" providerId="LiveId" clId="{91EAB702-43A6-4772-A2DA-5AC06964136B}" dt="2025-01-07T19:02:39.511" v="214" actId="1076"/>
          <ac:spMkLst>
            <pc:docMk/>
            <pc:sldMk cId="2164507702" sldId="316"/>
            <ac:spMk id="5" creationId="{328C5BEE-1F38-DCB8-C88B-BCEEB1D55C28}"/>
          </ac:spMkLst>
        </pc:spChg>
      </pc:sldChg>
      <pc:sldChg chg="addSp delSp modSp mod">
        <pc:chgData name="Joseph Demasco" userId="09b1805d7141d229" providerId="LiveId" clId="{91EAB702-43A6-4772-A2DA-5AC06964136B}" dt="2025-01-07T19:00:49.744" v="196" actId="20577"/>
        <pc:sldMkLst>
          <pc:docMk/>
          <pc:sldMk cId="3156969892" sldId="320"/>
        </pc:sldMkLst>
        <pc:spChg chg="add mod">
          <ac:chgData name="Joseph Demasco" userId="09b1805d7141d229" providerId="LiveId" clId="{91EAB702-43A6-4772-A2DA-5AC06964136B}" dt="2025-01-07T19:00:49.744" v="196" actId="20577"/>
          <ac:spMkLst>
            <pc:docMk/>
            <pc:sldMk cId="3156969892" sldId="320"/>
            <ac:spMk id="4" creationId="{47C96084-6BAB-335C-9506-92140C4A88E3}"/>
          </ac:spMkLst>
        </pc:spChg>
      </pc:sldChg>
      <pc:sldChg chg="addSp delSp modSp mod">
        <pc:chgData name="Joseph Demasco" userId="09b1805d7141d229" providerId="LiveId" clId="{91EAB702-43A6-4772-A2DA-5AC06964136B}" dt="2025-01-07T19:14:53.698" v="229" actId="207"/>
        <pc:sldMkLst>
          <pc:docMk/>
          <pc:sldMk cId="2387512062" sldId="321"/>
        </pc:sldMkLst>
        <pc:spChg chg="add mod">
          <ac:chgData name="Joseph Demasco" userId="09b1805d7141d229" providerId="LiveId" clId="{91EAB702-43A6-4772-A2DA-5AC06964136B}" dt="2025-01-07T19:14:53.698" v="229" actId="207"/>
          <ac:spMkLst>
            <pc:docMk/>
            <pc:sldMk cId="2387512062" sldId="321"/>
            <ac:spMk id="4" creationId="{A7E8F448-C888-516C-B3A3-76271DDB32CF}"/>
          </ac:spMkLst>
        </pc:spChg>
      </pc:sldChg>
      <pc:sldChg chg="modSp mod">
        <pc:chgData name="Joseph Demasco" userId="09b1805d7141d229" providerId="LiveId" clId="{91EAB702-43A6-4772-A2DA-5AC06964136B}" dt="2025-01-07T19:43:33.590" v="235" actId="313"/>
        <pc:sldMkLst>
          <pc:docMk/>
          <pc:sldMk cId="3767855215" sldId="324"/>
        </pc:sldMkLst>
        <pc:spChg chg="mod">
          <ac:chgData name="Joseph Demasco" userId="09b1805d7141d229" providerId="LiveId" clId="{91EAB702-43A6-4772-A2DA-5AC06964136B}" dt="2025-01-07T19:43:33.590" v="235" actId="313"/>
          <ac:spMkLst>
            <pc:docMk/>
            <pc:sldMk cId="3767855215" sldId="324"/>
            <ac:spMk id="5" creationId="{1251891D-0DBE-3E91-F7B2-1BF5EE8D7356}"/>
          </ac:spMkLst>
        </pc:spChg>
      </pc:sldChg>
      <pc:sldChg chg="add">
        <pc:chgData name="Joseph Demasco" userId="09b1805d7141d229" providerId="LiveId" clId="{91EAB702-43A6-4772-A2DA-5AC06964136B}" dt="2025-01-09T19:08:39.162" v="236" actId="2890"/>
        <pc:sldMkLst>
          <pc:docMk/>
          <pc:sldMk cId="2052241666" sldId="325"/>
        </pc:sldMkLst>
      </pc:sldChg>
      <pc:sldChg chg="addSp delSp add mod">
        <pc:chgData name="Joseph Demasco" userId="09b1805d7141d229" providerId="LiveId" clId="{91EAB702-43A6-4772-A2DA-5AC06964136B}" dt="2025-01-10T19:00:07.972" v="339" actId="22"/>
        <pc:sldMkLst>
          <pc:docMk/>
          <pc:sldMk cId="4106461958" sldId="326"/>
        </pc:sldMkLst>
        <pc:spChg chg="del">
          <ac:chgData name="Joseph Demasco" userId="09b1805d7141d229" providerId="LiveId" clId="{91EAB702-43A6-4772-A2DA-5AC06964136B}" dt="2025-01-10T19:00:04.306" v="338" actId="478"/>
          <ac:spMkLst>
            <pc:docMk/>
            <pc:sldMk cId="4106461958" sldId="326"/>
            <ac:spMk id="4" creationId="{1067995A-BB49-B78D-FD5F-2DF54D2A26F9}"/>
          </ac:spMkLst>
        </pc:spChg>
        <pc:picChg chg="add">
          <ac:chgData name="Joseph Demasco" userId="09b1805d7141d229" providerId="LiveId" clId="{91EAB702-43A6-4772-A2DA-5AC06964136B}" dt="2025-01-10T19:00:07.972" v="339" actId="22"/>
          <ac:picMkLst>
            <pc:docMk/>
            <pc:sldMk cId="4106461958" sldId="326"/>
            <ac:picMk id="6" creationId="{841B2FC0-9E88-A78B-8519-CC8DF325DD87}"/>
          </ac:picMkLst>
        </pc:picChg>
      </pc:sldChg>
      <pc:sldChg chg="addSp delSp add mod">
        <pc:chgData name="Joseph Demasco" userId="09b1805d7141d229" providerId="LiveId" clId="{91EAB702-43A6-4772-A2DA-5AC06964136B}" dt="2025-01-10T19:03:01.945" v="342" actId="22"/>
        <pc:sldMkLst>
          <pc:docMk/>
          <pc:sldMk cId="1856276052" sldId="327"/>
        </pc:sldMkLst>
        <pc:spChg chg="del">
          <ac:chgData name="Joseph Demasco" userId="09b1805d7141d229" providerId="LiveId" clId="{91EAB702-43A6-4772-A2DA-5AC06964136B}" dt="2025-01-10T19:02:59.627" v="341" actId="478"/>
          <ac:spMkLst>
            <pc:docMk/>
            <pc:sldMk cId="1856276052" sldId="327"/>
            <ac:spMk id="5" creationId="{C2CD0E1E-F7CB-BC42-57E6-D6EB87A036F1}"/>
          </ac:spMkLst>
        </pc:spChg>
        <pc:picChg chg="add">
          <ac:chgData name="Joseph Demasco" userId="09b1805d7141d229" providerId="LiveId" clId="{91EAB702-43A6-4772-A2DA-5AC06964136B}" dt="2025-01-10T19:03:01.945" v="342" actId="22"/>
          <ac:picMkLst>
            <pc:docMk/>
            <pc:sldMk cId="1856276052" sldId="327"/>
            <ac:picMk id="6" creationId="{776660EF-DF6E-86C3-E599-CDFAB4BC13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Copyright © 2005 Joseph M. Demasco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1 - </a:t>
            </a:r>
            <a:fld id="{1C6FC3D9-50FC-447B-84A9-9B70267E8B3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685800"/>
            <a:ext cx="5972175" cy="4479925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86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81600" y="4114800"/>
            <a:ext cx="3581400" cy="381000"/>
          </a:xfrm>
        </p:spPr>
        <p:txBody>
          <a:bodyPr/>
          <a:lstStyle/>
          <a:p>
            <a:r>
              <a:rPr lang="en-US" sz="3600" dirty="0"/>
              <a:t>Java Variables &amp; Data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D20-C010-0776-31D6-16D871C1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0627-A881-F0A7-CE1D-8B7E8A19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Reserved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BEC5A-5A11-CA9E-B444-31A1EEC68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6019800" cy="381000"/>
          </a:xfrm>
        </p:spPr>
        <p:txBody>
          <a:bodyPr/>
          <a:lstStyle/>
          <a:p>
            <a:r>
              <a:rPr lang="en-US" dirty="0"/>
              <a:t>Do not use for variable names, method names, class names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B8AC13F-93BC-057C-AB2D-33B2B1344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558931"/>
              </p:ext>
            </p:extLst>
          </p:nvPr>
        </p:nvGraphicFramePr>
        <p:xfrm>
          <a:off x="914400" y="2438400"/>
          <a:ext cx="7161213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149560" progId="Word.Document.8">
                  <p:embed/>
                </p:oleObj>
              </mc:Choice>
              <mc:Fallback>
                <p:oleObj name="Document" r:id="rId2" imgW="5632920" imgH="214956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EB8AC13F-93BC-057C-AB2D-33B2B1344A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7161213" cy="273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FFDF6F0A-B872-C91B-A049-435D1F5EA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752600"/>
            <a:ext cx="701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Java Reserved Words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61229E86-AE84-1818-0483-4CC225DE0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844849"/>
              </p:ext>
            </p:extLst>
          </p:nvPr>
        </p:nvGraphicFramePr>
        <p:xfrm>
          <a:off x="1676400" y="5111750"/>
          <a:ext cx="5487988" cy="14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146160" progId="Word.Document.8">
                  <p:embed/>
                </p:oleObj>
              </mc:Choice>
              <mc:Fallback>
                <p:oleObj name="Document" r:id="rId4" imgW="5486400" imgH="146160" progId="Word.Document.8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61229E86-AE84-1818-0483-4CC225DE04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111750"/>
                        <a:ext cx="5487988" cy="14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F1ABA12-A049-537A-96B9-EE2ED6027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547975"/>
              </p:ext>
            </p:extLst>
          </p:nvPr>
        </p:nvGraphicFramePr>
        <p:xfrm>
          <a:off x="838200" y="5612192"/>
          <a:ext cx="5634038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632920" imgH="615600" progId="Word.Document.8">
                  <p:embed/>
                </p:oleObj>
              </mc:Choice>
              <mc:Fallback>
                <p:oleObj name="Document" r:id="rId6" imgW="5632920" imgH="615600" progId="Word.Document.8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BF1ABA12-A049-537A-96B9-EE2ED60279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612192"/>
                        <a:ext cx="5634038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>
            <a:extLst>
              <a:ext uri="{FF2B5EF4-FFF2-40B4-BE49-F238E27FC236}">
                <a16:creationId xmlns:a16="http://schemas.microsoft.com/office/drawing/2014/main" id="{8370BE0D-8DE3-FF4D-8479-58CA780FD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86400"/>
            <a:ext cx="259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Reserved Method Names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31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2DC8-3984-38CF-D767-0182136D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BCF9-FC2B-EE9F-286A-1920085D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Sample Variable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2BD37-C5BF-C951-ACF0-1CF63D7AB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23CA36-083C-A1C7-48DE-5EDF3F8BB6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28600" y="1981200"/>
          <a:ext cx="9372600" cy="411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303280" progId="Word.Document.8">
                  <p:embed/>
                </p:oleObj>
              </mc:Choice>
              <mc:Fallback>
                <p:oleObj name="Document" r:id="rId2" imgW="5632920" imgH="230328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323CA36-083C-A1C7-48DE-5EDF3F8BB6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8600" y="1981200"/>
                        <a:ext cx="9372600" cy="411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24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CB9FC-9AB3-5083-12DD-7A416CB5F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1974-A21C-CBE9-ABE2-104559AC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Variable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F406-53F3-0FD2-0EC7-3F6316382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DB1AD-6013-1E65-165C-73078C8E8D16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0" y="1981200"/>
            <a:ext cx="5105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kern="0" dirty="0"/>
              <a:t>Primitive Types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Integer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Short integer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Long integer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Byte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Floating point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Double</a:t>
            </a:r>
          </a:p>
          <a:p>
            <a:pPr lvl="2">
              <a:lnSpc>
                <a:spcPct val="80000"/>
              </a:lnSpc>
              <a:spcBef>
                <a:spcPct val="0"/>
              </a:spcBef>
            </a:pPr>
            <a:r>
              <a:rPr lang="en-US" altLang="en-US" kern="0" dirty="0"/>
              <a:t>Character</a:t>
            </a:r>
          </a:p>
          <a:p>
            <a:r>
              <a:rPr lang="en-US" altLang="en-US" kern="0" dirty="0"/>
              <a:t>Non-primitive Types</a:t>
            </a:r>
          </a:p>
          <a:p>
            <a:pPr lvl="2">
              <a:lnSpc>
                <a:spcPct val="80000"/>
              </a:lnSpc>
            </a:pPr>
            <a:r>
              <a:rPr lang="en-US" altLang="en-US" kern="0" dirty="0"/>
              <a:t>Arrays</a:t>
            </a:r>
          </a:p>
          <a:p>
            <a:pPr lvl="2">
              <a:lnSpc>
                <a:spcPct val="80000"/>
              </a:lnSpc>
            </a:pPr>
            <a:r>
              <a:rPr lang="en-US" altLang="en-US" kern="0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94066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EB3F-1DFC-FA8A-6840-6D2725C4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EEAD-8023-F3A0-3EB7-CCC380F5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Integer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1C52-83E3-D460-09F9-D35D8FED9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C026502-2881-DC80-D43D-5F82C3F96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80478"/>
              </p:ext>
            </p:extLst>
          </p:nvPr>
        </p:nvGraphicFramePr>
        <p:xfrm>
          <a:off x="533400" y="1981200"/>
          <a:ext cx="82296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2530800" progId="Word.Document.8">
                  <p:embed/>
                </p:oleObj>
              </mc:Choice>
              <mc:Fallback>
                <p:oleObj name="Document" r:id="rId2" imgW="5632920" imgH="253080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C026502-2881-DC80-D43D-5F82C3F967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82296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522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DBD8-C473-0C0D-7A9B-F980A292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49E9-3359-3A10-4A59-A53E7A33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Declaring Integer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71D9-4F9E-E87E-7FCC-F4C850FF5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8C5BEE-1F38-DCB8-C88B-BCEEB1D55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79248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IntegerDeclarationDemo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 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int x;              	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Declare an integer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 s;           	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Declare a short integer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 b;             	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Declare a byte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num;          	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Declare a long integer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 = 40000L;      	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Assign a long integer value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0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A998-A67B-2E0D-F616-87E27F3E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F6FA-3CED-C50F-5B01-2FD9295E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Floating Point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9A72-EBFE-5D95-CF57-6B638457C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C60EB-1682-F500-267A-63F20B8AED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3861"/>
              </p:ext>
            </p:extLst>
          </p:nvPr>
        </p:nvGraphicFramePr>
        <p:xfrm>
          <a:off x="228600" y="2057400"/>
          <a:ext cx="8837613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32920" imgH="1770840" progId="Word.Document.8">
                  <p:embed/>
                </p:oleObj>
              </mc:Choice>
              <mc:Fallback>
                <p:oleObj name="Document" r:id="rId2" imgW="5632920" imgH="177084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7FC60EB-1682-F500-267A-63F20B8AED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8837613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F3BDAFCD-3F90-3A1D-5976-D43974D8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957189"/>
            <a:ext cx="6400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A float literal may have an ‘f’ or ‘F’ suffix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Double literals may have a ‘d’ or ‘D’ suffix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Float literals without a suffix are assumed double</a:t>
            </a:r>
          </a:p>
        </p:txBody>
      </p:sp>
    </p:spTree>
    <p:extLst>
      <p:ext uri="{BB962C8B-B14F-4D97-AF65-F5344CB8AC3E}">
        <p14:creationId xmlns:p14="http://schemas.microsoft.com/office/powerpoint/2010/main" val="141997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6F2A-E6FD-7571-5BE1-74BA467B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2999-D6AD-020C-270F-F8285EDB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Character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181C-F035-9EB3-C12A-6214EE781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56571-6BDD-E0F5-4192-31C2199B33F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Character type (</a:t>
            </a:r>
            <a:r>
              <a:rPr lang="en-US" altLang="en-US" sz="2800" kern="0">
                <a:solidFill>
                  <a:schemeClr val="tx2"/>
                </a:solidFill>
                <a:latin typeface="Courier New" panose="02070309020205020404" pitchFamily="49" charset="0"/>
              </a:rPr>
              <a:t>char</a:t>
            </a:r>
            <a:r>
              <a:rPr lang="en-US" altLang="en-US" sz="2800" kern="0"/>
              <a:t>) is used to represent a single character value</a:t>
            </a:r>
          </a:p>
          <a:p>
            <a:r>
              <a:rPr lang="en-US" altLang="en-US" sz="2800" kern="0"/>
              <a:t>Char’s are stored as 2-byte unicode characters (extension of ASCII set)</a:t>
            </a:r>
          </a:p>
          <a:p>
            <a:r>
              <a:rPr lang="en-US" altLang="en-US" sz="2800" kern="0"/>
              <a:t>Character literals enclosed in single quotes:</a:t>
            </a:r>
          </a:p>
          <a:p>
            <a:endParaRPr lang="en-US" altLang="en-US" sz="28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B0352-BB70-400C-DA08-CE9D32A17FD3}"/>
              </a:ext>
            </a:extLst>
          </p:cNvPr>
          <p:cNvSpPr txBox="1"/>
          <p:nvPr/>
        </p:nvSpPr>
        <p:spPr>
          <a:xfrm>
            <a:off x="3124200" y="4800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39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c = ‘B’;</a:t>
            </a:r>
          </a:p>
        </p:txBody>
      </p:sp>
    </p:spTree>
    <p:extLst>
      <p:ext uri="{BB962C8B-B14F-4D97-AF65-F5344CB8AC3E}">
        <p14:creationId xmlns:p14="http://schemas.microsoft.com/office/powerpoint/2010/main" val="382336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D586-0127-A0E7-89A3-D1360C3F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Boolean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DD52D-6674-51B1-E079-21B354C78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724502-E4A9-A715-8CAC-B4F7BC38AD5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The </a:t>
            </a:r>
            <a:r>
              <a:rPr lang="en-US" altLang="en-US" sz="2800" kern="0" dirty="0" err="1"/>
              <a:t>boolean</a:t>
            </a:r>
            <a:r>
              <a:rPr lang="en-US" altLang="en-US" sz="2800" kern="0" dirty="0"/>
              <a:t> type (</a:t>
            </a:r>
            <a:r>
              <a:rPr lang="en-US" altLang="en-US" sz="2800" kern="0" dirty="0" err="1">
                <a:solidFill>
                  <a:srgbClr val="002395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en-US" sz="2800" kern="0" dirty="0"/>
              <a:t>) is used in conditional tests</a:t>
            </a:r>
          </a:p>
          <a:p>
            <a:r>
              <a:rPr lang="en-US" altLang="en-US" sz="2800" kern="0" dirty="0"/>
              <a:t>Boolean types occupy 1-byte of storage</a:t>
            </a:r>
          </a:p>
          <a:p>
            <a:r>
              <a:rPr lang="en-US" altLang="en-US" sz="2800" kern="0" dirty="0"/>
              <a:t>Can only have values </a:t>
            </a:r>
            <a:r>
              <a:rPr lang="en-US" altLang="en-US" sz="2800" kern="0" dirty="0">
                <a:solidFill>
                  <a:srgbClr val="002395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2800" kern="0" dirty="0"/>
              <a:t> or </a:t>
            </a:r>
            <a:r>
              <a:rPr lang="en-US" altLang="en-US" sz="2800" kern="0" dirty="0">
                <a:solidFill>
                  <a:srgbClr val="002395"/>
                </a:solidFill>
                <a:latin typeface="Courier New" panose="02070309020205020404" pitchFamily="49" charset="0"/>
              </a:rPr>
              <a:t>false</a:t>
            </a:r>
            <a:endParaRPr lang="en-US" altLang="en-US" sz="2800" kern="0" dirty="0">
              <a:solidFill>
                <a:srgbClr val="002395"/>
              </a:solidFill>
            </a:endParaRPr>
          </a:p>
          <a:p>
            <a:r>
              <a:rPr lang="en-US" altLang="en-US" sz="2800" kern="0" dirty="0"/>
              <a:t>Default value is </a:t>
            </a:r>
            <a:r>
              <a:rPr lang="en-US" altLang="en-US" sz="2800" kern="0" dirty="0">
                <a:solidFill>
                  <a:srgbClr val="002395"/>
                </a:solidFill>
                <a:latin typeface="Courier New" panose="02070309020205020404" pitchFamily="49" charset="0"/>
              </a:rPr>
              <a:t>false</a:t>
            </a:r>
            <a:endParaRPr lang="en-US" altLang="en-US" sz="2800" kern="0" dirty="0">
              <a:solidFill>
                <a:srgbClr val="002395"/>
              </a:solidFill>
            </a:endParaRPr>
          </a:p>
          <a:p>
            <a:r>
              <a:rPr lang="en-US" altLang="en-US" sz="2800" kern="0" dirty="0"/>
              <a:t>Booleans cannot be cast to any other type</a:t>
            </a:r>
          </a:p>
        </p:txBody>
      </p:sp>
    </p:spTree>
    <p:extLst>
      <p:ext uri="{BB962C8B-B14F-4D97-AF65-F5344CB8AC3E}">
        <p14:creationId xmlns:p14="http://schemas.microsoft.com/office/powerpoint/2010/main" val="122488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1C3E-C9A0-8C86-8AB4-2CA6A8A4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EF58-FA2C-4FA6-C7EC-D9D7290D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Boolean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28C46-B862-D5B7-01F0-191692F7A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C96084-6BAB-335C-9506-92140C4A8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120444"/>
            <a:ext cx="83820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use of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type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Program output: Value is true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BooleanTypeDemo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 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b; 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Declare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variable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true;     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Set its value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"Value is " + b); 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Display its value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6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2CE1-40D2-206C-2F02-80C42E17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EA4E-926E-35CC-5F13-F70EC2D2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Type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FFA35-7348-9EFC-C678-DAD6181FB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E8F448-C888-516C-B3A3-76271DDB3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41" y="1736625"/>
            <a:ext cx="8001000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MixedModeDemo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 String 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int x = 0;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int y = 2;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float w = 2F;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float z = 0F;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x = 10 / 3;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Result is integer 3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" x = " + x 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z = x / y; 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Result is floating point 1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"z = " + z 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z = x / w; 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Result is floating point 1.5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"z = " + z 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1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You Will Learn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EFEE123-C308-354B-40C6-49DF89A2445F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958850" y="1905000"/>
            <a:ext cx="7239000" cy="20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Declaring &amp; initializing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Rules for constructing variable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Java primitive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/>
              <a:t>Java type conversions</a:t>
            </a:r>
          </a:p>
        </p:txBody>
      </p:sp>
    </p:spTree>
    <p:extLst>
      <p:ext uri="{BB962C8B-B14F-4D97-AF65-F5344CB8AC3E}">
        <p14:creationId xmlns:p14="http://schemas.microsoft.com/office/powerpoint/2010/main" val="347842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CFC4-BD4B-98C8-8540-CD4192C3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997E-0013-1BDF-A969-BCA6E72B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Type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312A-AAD0-25FC-82D0-615734F3F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B2FC0-9E88-A78B-8519-CC8DF325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18" y="1909751"/>
            <a:ext cx="5343564" cy="30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61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97173-D446-A396-94D9-D0F491F2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C862-4983-166E-A30C-35020E3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Type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5711-2BCD-6911-C5B2-D76D79232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3FAE803-E9D8-25D5-D037-20EB6B61281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You can assign a variable that is less accurate to a variable that is more accurate</a:t>
            </a:r>
          </a:p>
          <a:p>
            <a:pPr lvl="2">
              <a:buFontTx/>
              <a:buNone/>
            </a:pPr>
            <a:r>
              <a:rPr lang="en-US" altLang="en-US" kern="0" dirty="0">
                <a:solidFill>
                  <a:srgbClr val="002395"/>
                </a:solidFill>
              </a:rPr>
              <a:t>e.g., </a:t>
            </a:r>
            <a:r>
              <a:rPr lang="en-US" altLang="en-US" kern="0" dirty="0" err="1">
                <a:solidFill>
                  <a:srgbClr val="002395"/>
                </a:solidFill>
              </a:rPr>
              <a:t>float_variable</a:t>
            </a:r>
            <a:r>
              <a:rPr lang="en-US" altLang="en-US" kern="0" dirty="0">
                <a:solidFill>
                  <a:srgbClr val="002395"/>
                </a:solidFill>
              </a:rPr>
              <a:t> = </a:t>
            </a:r>
            <a:r>
              <a:rPr lang="en-US" altLang="en-US" kern="0" dirty="0" err="1">
                <a:solidFill>
                  <a:srgbClr val="002395"/>
                </a:solidFill>
              </a:rPr>
              <a:t>integer_variable</a:t>
            </a:r>
            <a:endParaRPr lang="en-US" altLang="en-US" kern="0" dirty="0">
              <a:solidFill>
                <a:srgbClr val="002395"/>
              </a:solidFill>
            </a:endParaRPr>
          </a:p>
          <a:p>
            <a:r>
              <a:rPr lang="en-US" altLang="en-US" sz="2800" kern="0" dirty="0"/>
              <a:t>You cannot assign a variable that is more accurate to a variable that is less accurate</a:t>
            </a:r>
          </a:p>
          <a:p>
            <a:pPr lvl="2">
              <a:buFontTx/>
              <a:buNone/>
            </a:pPr>
            <a:r>
              <a:rPr lang="en-US" altLang="en-US" kern="0" dirty="0">
                <a:solidFill>
                  <a:srgbClr val="002395"/>
                </a:solidFill>
              </a:rPr>
              <a:t>e.g., </a:t>
            </a:r>
            <a:r>
              <a:rPr lang="en-US" altLang="en-US" kern="0" dirty="0" err="1">
                <a:solidFill>
                  <a:srgbClr val="002395"/>
                </a:solidFill>
              </a:rPr>
              <a:t>integer_variable</a:t>
            </a:r>
            <a:r>
              <a:rPr lang="en-US" altLang="en-US" kern="0" dirty="0">
                <a:solidFill>
                  <a:srgbClr val="002395"/>
                </a:solidFill>
              </a:rPr>
              <a:t> = </a:t>
            </a:r>
            <a:r>
              <a:rPr lang="en-US" altLang="en-US" kern="0" dirty="0" err="1">
                <a:solidFill>
                  <a:srgbClr val="002395"/>
                </a:solidFill>
              </a:rPr>
              <a:t>float_variable</a:t>
            </a:r>
            <a:endParaRPr lang="en-US" altLang="en-US" kern="0" dirty="0">
              <a:solidFill>
                <a:srgbClr val="002395"/>
              </a:solidFill>
            </a:endParaRPr>
          </a:p>
          <a:p>
            <a:pPr lvl="2">
              <a:buFontTx/>
              <a:buNone/>
            </a:pPr>
            <a:r>
              <a:rPr lang="en-US" altLang="en-US" kern="0" dirty="0">
                <a:solidFill>
                  <a:schemeClr val="tx2"/>
                </a:solidFill>
              </a:rPr>
              <a:t>		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97116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E462-22BB-606F-AB94-A9342F77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4824-F5B9-9A24-3CAA-71B190F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CCD52-CC11-674D-BF81-22521D107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4CD9FC-718F-AE61-DF27-CEC90844635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You must use an explicit </a:t>
            </a:r>
            <a:r>
              <a:rPr lang="en-US" altLang="en-US" sz="2800" kern="0">
                <a:solidFill>
                  <a:schemeClr val="tx2"/>
                </a:solidFill>
              </a:rPr>
              <a:t>cast operation</a:t>
            </a:r>
            <a:r>
              <a:rPr lang="en-US" altLang="en-US" sz="2800" kern="0"/>
              <a:t> to convert a more accurate variable to a less accurate variable</a:t>
            </a:r>
          </a:p>
          <a:p>
            <a:r>
              <a:rPr lang="en-US" altLang="en-US" sz="2800" kern="0"/>
              <a:t>This should always be done with care since information is usually lost</a:t>
            </a:r>
            <a:endParaRPr lang="en-US" altLang="en-US" sz="28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D039-CB25-BCEB-E29B-B87B4F582857}"/>
              </a:ext>
            </a:extLst>
          </p:cNvPr>
          <p:cNvSpPr txBox="1"/>
          <p:nvPr/>
        </p:nvSpPr>
        <p:spPr>
          <a:xfrm>
            <a:off x="1714500" y="4724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239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LessAccurateType</a:t>
            </a:r>
            <a:r>
              <a:rPr lang="en-US" sz="1800" b="1" dirty="0">
                <a:solidFill>
                  <a:srgbClr val="00239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(type) </a:t>
            </a:r>
            <a:r>
              <a:rPr lang="en-US" sz="1800" b="1" dirty="0" err="1">
                <a:solidFill>
                  <a:srgbClr val="00239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MoreAccurateType</a:t>
            </a:r>
            <a:endParaRPr lang="en-US" sz="1800" b="1" dirty="0">
              <a:solidFill>
                <a:srgbClr val="00239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5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5A36-3153-3B85-E63D-A918D5AF0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951E-7C53-06EA-98E8-A36C7C9B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to Less Accurate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86118-51A6-F62E-C8F4-A8AEA3E99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1891D-0DBE-3E91-F7B2-1BF5EE8D7356}"/>
              </a:ext>
            </a:extLst>
          </p:cNvPr>
          <p:cNvSpPr txBox="1"/>
          <p:nvPr/>
        </p:nvSpPr>
        <p:spPr>
          <a:xfrm>
            <a:off x="1295400" y="2133600"/>
            <a:ext cx="693420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test mixed mode conversions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Output: x is 99999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MixedMode2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class main( String 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int x;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double d = 99999.99;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x = (int)d;	// OK – d is cast to int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(“x is “ + x);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785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D8E1-0012-0771-FF66-1BAA3AB7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8C66-5A55-5EB2-4435-AAA7B05A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to Less Accurate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555C0-4E5A-9087-FBC8-163290D7DC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660EF-DF6E-86C3-E599-CDFAB4BC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30" y="2019289"/>
            <a:ext cx="5295939" cy="28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Java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92FE3F5-C9E6-A025-92B5-3FF4C95719F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kern="0" dirty="0">
                <a:solidFill>
                  <a:schemeClr val="tx2"/>
                </a:solidFill>
              </a:rPr>
              <a:t>Variables</a:t>
            </a:r>
            <a:r>
              <a:rPr lang="en-US" altLang="en-US" kern="0" dirty="0"/>
              <a:t> are used in programs to store information while the program is running</a:t>
            </a:r>
          </a:p>
          <a:p>
            <a:r>
              <a:rPr lang="en-US" altLang="en-US" kern="0" dirty="0"/>
              <a:t>Java uses 3 kinds of variables</a:t>
            </a:r>
          </a:p>
          <a:p>
            <a:pPr lvl="2"/>
            <a:r>
              <a:rPr lang="en-US" altLang="en-US" kern="0" dirty="0">
                <a:solidFill>
                  <a:srgbClr val="002395"/>
                </a:solidFill>
              </a:rPr>
              <a:t>Local variables</a:t>
            </a:r>
          </a:p>
          <a:p>
            <a:pPr lvl="2"/>
            <a:r>
              <a:rPr lang="en-US" altLang="en-US" kern="0" dirty="0">
                <a:solidFill>
                  <a:srgbClr val="002395"/>
                </a:solidFill>
              </a:rPr>
              <a:t>Instance variables</a:t>
            </a:r>
          </a:p>
          <a:p>
            <a:pPr lvl="2"/>
            <a:r>
              <a:rPr lang="en-US" altLang="en-US" kern="0" dirty="0">
                <a:solidFill>
                  <a:srgbClr val="002395"/>
                </a:solidFill>
              </a:rPr>
              <a:t>Class variables</a:t>
            </a:r>
          </a:p>
          <a:p>
            <a:r>
              <a:rPr lang="en-US" altLang="en-US" kern="0" dirty="0"/>
              <a:t>This lecture will discuss </a:t>
            </a:r>
            <a:r>
              <a:rPr lang="en-US" altLang="en-US" kern="0" dirty="0">
                <a:solidFill>
                  <a:schemeClr val="tx2"/>
                </a:solidFill>
              </a:rPr>
              <a:t>local variables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1701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Declaring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257800" cy="381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9435F2-8EF2-97B6-F14B-7665E103BA6A}"/>
              </a:ext>
            </a:extLst>
          </p:cNvPr>
          <p:cNvGrpSpPr/>
          <p:nvPr/>
        </p:nvGrpSpPr>
        <p:grpSpPr>
          <a:xfrm>
            <a:off x="914400" y="2514600"/>
            <a:ext cx="7696200" cy="2308086"/>
            <a:chOff x="914400" y="2514600"/>
            <a:chExt cx="7696200" cy="2308086"/>
          </a:xfrm>
        </p:grpSpPr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0FED9F5A-564C-49A1-360A-3D076D93C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2514600"/>
              <a:ext cx="5029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3200" dirty="0">
                  <a:latin typeface="Courier New" panose="02070309020205020404" pitchFamily="49" charset="0"/>
                </a:rPr>
                <a:t>type </a:t>
              </a:r>
              <a:r>
                <a:rPr lang="en-US" altLang="en-US" sz="3200" dirty="0" err="1">
                  <a:latin typeface="Courier New" panose="02070309020205020404" pitchFamily="49" charset="0"/>
                </a:rPr>
                <a:t>variableName</a:t>
              </a:r>
              <a:r>
                <a:rPr lang="en-US" altLang="en-US" sz="3200" dirty="0">
                  <a:latin typeface="Courier New" panose="02070309020205020404" pitchFamily="49" charset="0"/>
                </a:rPr>
                <a:t>;</a:t>
              </a: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A89A46E8-823E-29BA-8E2B-213B992C7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4114800"/>
              <a:ext cx="30480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>
                  <a:solidFill>
                    <a:schemeClr val="tx2"/>
                  </a:solidFill>
                </a:rPr>
                <a:t>A Java keyword for the type to be represented 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8D4D1F15-8E28-D68D-3BB9-A1E77D499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343400"/>
              <a:ext cx="34290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>
                  <a:solidFill>
                    <a:schemeClr val="tx2"/>
                  </a:solidFill>
                </a:rPr>
                <a:t>The name of the variable</a:t>
              </a:r>
              <a:endParaRPr lang="en-US" altLang="en-US" sz="2000" dirty="0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09EE94F-8993-E159-88DE-38F0DB55CC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800" y="3276600"/>
              <a:ext cx="228600" cy="914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360660EF-3FF2-CF3C-6C56-098C65C1EF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0200" y="3200400"/>
              <a:ext cx="1295400" cy="1143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0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Declaring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A953BA2D-7487-9C47-EA6E-AE4AF51A01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179572"/>
              </p:ext>
            </p:extLst>
          </p:nvPr>
        </p:nvGraphicFramePr>
        <p:xfrm>
          <a:off x="228600" y="2057400"/>
          <a:ext cx="8382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2347560" progId="Word.Document.8">
                  <p:embed/>
                </p:oleObj>
              </mc:Choice>
              <mc:Fallback>
                <p:oleObj name="Document" r:id="rId2" imgW="5511960" imgH="234756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A953BA2D-7487-9C47-EA6E-AE4AF51A01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57400"/>
                        <a:ext cx="8382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7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Local Variables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F0E0F-9659-AFF9-981D-145468F598C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Local variables are used inside of methods</a:t>
            </a:r>
          </a:p>
          <a:p>
            <a:r>
              <a:rPr lang="en-US" altLang="en-US" sz="2800" kern="0" dirty="0"/>
              <a:t>They are created and exist each time a method is executed by the Java interpreter</a:t>
            </a:r>
          </a:p>
          <a:p>
            <a:r>
              <a:rPr lang="en-US" altLang="en-US" sz="2800" kern="0" dirty="0"/>
              <a:t>Their names may be referenced only within the method they are declared in</a:t>
            </a:r>
          </a:p>
          <a:p>
            <a:r>
              <a:rPr lang="en-US" altLang="en-US" sz="2800" kern="0" dirty="0"/>
              <a:t>They must be declared before being used</a:t>
            </a:r>
          </a:p>
          <a:p>
            <a:r>
              <a:rPr lang="en-US" altLang="en-US" sz="2800" kern="0" dirty="0"/>
              <a:t>They can be declared anywhere in a method</a:t>
            </a:r>
          </a:p>
        </p:txBody>
      </p:sp>
    </p:spTree>
    <p:extLst>
      <p:ext uri="{BB962C8B-B14F-4D97-AF65-F5344CB8AC3E}">
        <p14:creationId xmlns:p14="http://schemas.microsoft.com/office/powerpoint/2010/main" val="27143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Declaring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A6E950-8248-0203-DA24-223C4D941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716280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Variables can be declared anywhere in a Java method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as long as they are declared before being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DeclarationDemo3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 x;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double z;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 Java Code ...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22;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 Java Code ...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d;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 = z + 133.57;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 Java Code ...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Initializing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E14EE7-FB21-EA11-E5D5-9F04A57F92E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752600"/>
            <a:ext cx="7772400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All variables should be initialized before they are used</a:t>
            </a:r>
          </a:p>
          <a:p>
            <a:r>
              <a:rPr lang="en-US" altLang="en-US" sz="2800" kern="0"/>
              <a:t>No assumptions can be made about the values of uninitialized variables</a:t>
            </a:r>
            <a:endParaRPr lang="en-US" altLang="en-US" sz="2800" kern="0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DFD41D2-0139-CB7A-0876-D6711C5E0B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829859"/>
              </p:ext>
            </p:extLst>
          </p:nvPr>
        </p:nvGraphicFramePr>
        <p:xfrm>
          <a:off x="-152400" y="3962400"/>
          <a:ext cx="88392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11960" imgH="1052640" progId="Word.Document.8">
                  <p:embed/>
                </p:oleObj>
              </mc:Choice>
              <mc:Fallback>
                <p:oleObj name="Document" r:id="rId2" imgW="5511960" imgH="1052640" progId="Word.Document.8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9DFD41D2-0139-CB7A-0876-D6711C5E0B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962400"/>
                        <a:ext cx="883920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165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Rules for Naming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F2A4CA-4281-C40A-95FE-5E99360BED0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Must begin with letter or underscore ( _ )</a:t>
            </a:r>
          </a:p>
          <a:p>
            <a:r>
              <a:rPr lang="en-US" altLang="en-US" sz="2800" kern="0"/>
              <a:t>Subsequent characters can be letters, digits, or underscores</a:t>
            </a:r>
          </a:p>
          <a:p>
            <a:r>
              <a:rPr lang="en-US" altLang="en-US" sz="2800" kern="0"/>
              <a:t>Upper &amp; lower case letters distinct</a:t>
            </a:r>
          </a:p>
          <a:p>
            <a:r>
              <a:rPr lang="en-US" altLang="en-US" sz="2800" kern="0"/>
              <a:t>No spaces permitted</a:t>
            </a:r>
          </a:p>
          <a:p>
            <a:r>
              <a:rPr lang="en-US" altLang="en-US" sz="2800" kern="0"/>
              <a:t>Java keywords not permitted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4098099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9799</TotalTime>
  <Words>962</Words>
  <Application>Microsoft Office PowerPoint</Application>
  <PresentationFormat>On-screen Show (4:3)</PresentationFormat>
  <Paragraphs>110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Akzidenz-Grotesk Next Regular</vt:lpstr>
      <vt:lpstr>Arial</vt:lpstr>
      <vt:lpstr>Calibri</vt:lpstr>
      <vt:lpstr>Courier New</vt:lpstr>
      <vt:lpstr>Carey_PowerPoint</vt:lpstr>
      <vt:lpstr>Document</vt:lpstr>
      <vt:lpstr>Introduction to Java for Business BU350.700.51 Spring I 2025</vt:lpstr>
      <vt:lpstr>What You Will Learn</vt:lpstr>
      <vt:lpstr>Java Variables</vt:lpstr>
      <vt:lpstr>Declaring Variables</vt:lpstr>
      <vt:lpstr>Declaring Variables</vt:lpstr>
      <vt:lpstr>Local Variables </vt:lpstr>
      <vt:lpstr>Declaring Variables</vt:lpstr>
      <vt:lpstr>Initializing Variables</vt:lpstr>
      <vt:lpstr>Rules for Naming Variables</vt:lpstr>
      <vt:lpstr>Java Reserved Words</vt:lpstr>
      <vt:lpstr>Sample Variable Names</vt:lpstr>
      <vt:lpstr>Java Variable Types</vt:lpstr>
      <vt:lpstr>Java Integer Types</vt:lpstr>
      <vt:lpstr>Declaring Integer Types</vt:lpstr>
      <vt:lpstr>Floating Point Types</vt:lpstr>
      <vt:lpstr>Java Character Type</vt:lpstr>
      <vt:lpstr>Java Boolean Type</vt:lpstr>
      <vt:lpstr>Java Boolean Type</vt:lpstr>
      <vt:lpstr>Java Type Conversion</vt:lpstr>
      <vt:lpstr>Java Type Conversion</vt:lpstr>
      <vt:lpstr>Java Type Conversion</vt:lpstr>
      <vt:lpstr>Explicit Casts</vt:lpstr>
      <vt:lpstr>Casting to Less Accurate Type</vt:lpstr>
      <vt:lpstr>Casting to Less Accurate Type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182</cp:revision>
  <cp:lastPrinted>2014-09-08T12:31:43Z</cp:lastPrinted>
  <dcterms:created xsi:type="dcterms:W3CDTF">2013-09-13T14:25:31Z</dcterms:created>
  <dcterms:modified xsi:type="dcterms:W3CDTF">2025-01-10T19:03:10Z</dcterms:modified>
</cp:coreProperties>
</file>